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4949"/>
    <a:srgbClr val="565252"/>
    <a:srgbClr val="5E5A5A"/>
    <a:srgbClr val="E6E4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D810-A081-D644-8FC8-77A2C2FC6A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A2FD9B-8129-A243-BBD1-D16D56A18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FCA86-A2F9-724F-80F8-17C75089F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8510-2B9E-BF47-B54D-9C7D26C43C26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74DD0-C7F5-E948-99C4-80A19C66C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3A55F-6C5C-3543-A4DB-132FB3FB0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5742-226E-374C-A9D7-C6ADCC072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61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FE293-EEE1-3446-B0AF-A9ECE05E0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653EC6-7407-184E-920D-90EE35482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BB70-9FAD-574A-9462-1456B0B22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8510-2B9E-BF47-B54D-9C7D26C43C26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04CFB-5274-8140-A3F5-6FE7C5D12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CA464-811F-244A-9B68-E5C825CE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5742-226E-374C-A9D7-C6ADCC072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4AA2EE-76F8-0644-ACEC-E541B2685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2A8967-E756-304F-8EEB-4EF1476C8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8839F-C019-BC42-A0C0-1793F9FF7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8510-2B9E-BF47-B54D-9C7D26C43C26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E5C64-C903-5E4F-926D-1E449011A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DEA21-97EE-C444-837B-4F3E41CF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5742-226E-374C-A9D7-C6ADCC072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15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F8ECF-9B13-5F4D-A105-A954D7E1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FCC2-1564-2F4B-89CD-D269C77EA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397CF-F6F9-204A-8BA3-F7E6784C5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8510-2B9E-BF47-B54D-9C7D26C43C26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4341B-5B6C-B041-A91C-C5F77690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807FB-ECAF-9A4A-9318-49C4630E5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5742-226E-374C-A9D7-C6ADCC072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37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81C3-94AB-3F43-96C0-4B94AF1D2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470C4-9DA0-0E45-A3B2-2B87054E4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4567C-3A41-6243-A54C-B74482A1D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8510-2B9E-BF47-B54D-9C7D26C43C26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5AA58-F028-2D41-93BB-F9D1079E9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3CAD4-3E88-2749-BCB5-5A83140D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5742-226E-374C-A9D7-C6ADCC072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85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8FAE-D3E1-664E-8CFE-B19C06DAB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06A0C-57AA-1A44-B1ED-B0D88B0FE9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045C0-8D94-834E-9D0E-40CE05B46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B9A83-DB81-A947-852A-342AB20F5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8510-2B9E-BF47-B54D-9C7D26C43C26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F70F5-CF22-D64D-B54B-ABFEFCCEF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48277-840C-8F4C-8D77-11278571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5742-226E-374C-A9D7-C6ADCC072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84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6CFD2-BBA5-DD41-B6E3-008A7063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34ED1-D1BA-F64D-BFD4-7BF763707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586AE-FFFF-4740-B336-7C534CC9A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64A149-5641-DD46-9BBB-01F680080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75A6CE-DB64-6A49-8A86-3862952FC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66019D-E688-774B-B5CF-7724C8DD8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8510-2B9E-BF47-B54D-9C7D26C43C26}" type="datetimeFigureOut">
              <a:rPr lang="en-US" smtClean="0"/>
              <a:t>10/7/20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C142AB-454F-1E40-8C99-A58299DB4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E343D4-EFF4-B745-818B-BD71D03F3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5742-226E-374C-A9D7-C6ADCC072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06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7713-92A5-6348-8175-5BB31E3F2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23918F-A7A8-C545-B561-840ACB7CF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8510-2B9E-BF47-B54D-9C7D26C43C26}" type="datetimeFigureOut">
              <a:rPr lang="en-US" smtClean="0"/>
              <a:t>10/7/20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746D5-6486-7743-ADE2-D0A782F68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27E22-C9D1-0B45-AD3D-E453C61F2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5742-226E-374C-A9D7-C6ADCC072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68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DA3CCD-F774-7F46-8CAF-7839682C2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8510-2B9E-BF47-B54D-9C7D26C43C26}" type="datetimeFigureOut">
              <a:rPr lang="en-US" smtClean="0"/>
              <a:t>10/7/20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D25F8-B920-F042-B476-1565136B8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ABEF7-C734-544D-8E0A-BF74700DC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5742-226E-374C-A9D7-C6ADCC072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03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10BBF-2DF0-E84C-B950-F8537029C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C2FD0-048B-7347-A837-A1F0E5523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EBD70A-6B37-E647-A3EE-A7D1DD273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455CB-2A12-3243-BC7E-119183342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8510-2B9E-BF47-B54D-9C7D26C43C26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4B5CA0-3E7A-6441-B4B1-DF459B20C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F337C0-BE9A-034C-8EB5-F3C9C3B4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5742-226E-374C-A9D7-C6ADCC072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35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8B7E9-DE63-C447-9EDB-5C6E2D82B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64CF3A-0202-F640-B9C7-80456B1F71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44A0B-50D3-0946-AEDE-170FC38D1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01483B-65D2-E84E-9F4C-B0C346499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8510-2B9E-BF47-B54D-9C7D26C43C26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9E5CD-99AD-CC43-B868-DD2465512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4036B-3E16-8245-8B20-79C15C023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5742-226E-374C-A9D7-C6ADCC072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96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F91CE5-D567-2243-9C4A-290CDC160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287EB-9BD6-A443-B732-35802A7E7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DAA6E-EC6A-E642-A1F8-F79D1A20D7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48510-2B9E-BF47-B54D-9C7D26C43C26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1D390-70F8-234D-949C-2FCEF822D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A590C-F4E8-364E-B469-434EFDC22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D5742-226E-374C-A9D7-C6ADCC072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78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33C7037-6EA5-CB42-827D-DB8A048F4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230" y="5917325"/>
            <a:ext cx="4323655" cy="727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0B087B-8C0C-1D49-92F9-2EE0EB46BA1B}"/>
              </a:ext>
            </a:extLst>
          </p:cNvPr>
          <p:cNvSpPr txBox="1"/>
          <p:nvPr/>
        </p:nvSpPr>
        <p:spPr>
          <a:xfrm>
            <a:off x="3528628" y="2605134"/>
            <a:ext cx="5134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494949"/>
                </a:solidFill>
                <a:latin typeface="Helvetica" pitchFamily="2" charset="0"/>
              </a:rPr>
              <a:t>The 2020 HRC Anomaly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036017-75D5-F040-8FC8-513D1EB35D01}"/>
              </a:ext>
            </a:extLst>
          </p:cNvPr>
          <p:cNvSpPr txBox="1"/>
          <p:nvPr/>
        </p:nvSpPr>
        <p:spPr>
          <a:xfrm>
            <a:off x="4430317" y="2289104"/>
            <a:ext cx="3331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>
                <a:solidFill>
                  <a:srgbClr val="5E5A5A"/>
                </a:solidFill>
                <a:latin typeface="Helvetica Light Oblique" panose="020B0403020202020204" pitchFamily="34" charset="0"/>
              </a:rPr>
              <a:t>Chandra X-ray Observatory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9DCBE-4231-744F-BECF-1D3C5C7B1FC3}"/>
              </a:ext>
            </a:extLst>
          </p:cNvPr>
          <p:cNvSpPr txBox="1"/>
          <p:nvPr/>
        </p:nvSpPr>
        <p:spPr>
          <a:xfrm>
            <a:off x="548325" y="5998414"/>
            <a:ext cx="267092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Ralph Kraft </a:t>
            </a:r>
            <a:br>
              <a:rPr lang="en-US" dirty="0">
                <a:latin typeface="Helvetica" pitchFamily="2" charset="0"/>
              </a:rPr>
            </a:br>
            <a:r>
              <a:rPr lang="en-US" sz="1600" i="1" dirty="0">
                <a:latin typeface="Helvetica Light Oblique" panose="020B0403020202020204" pitchFamily="34" charset="0"/>
              </a:rPr>
              <a:t>on behalf of the HRC Team</a:t>
            </a:r>
            <a:endParaRPr lang="en-US" i="1" dirty="0">
              <a:latin typeface="Helvetica Light Oblique" panose="020B0403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5D99C-EB3E-AB4F-9289-F5B9C719E2A3}"/>
              </a:ext>
            </a:extLst>
          </p:cNvPr>
          <p:cNvSpPr txBox="1"/>
          <p:nvPr/>
        </p:nvSpPr>
        <p:spPr>
          <a:xfrm>
            <a:off x="2745562" y="3635523"/>
            <a:ext cx="6700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bg2">
                    <a:lumMod val="25000"/>
                  </a:schemeClr>
                </a:solidFill>
                <a:latin typeface="Helvetica Light Oblique" panose="020B0403020202020204" pitchFamily="34" charset="0"/>
              </a:rPr>
              <a:t>Progress so far and plans for Return to Science</a:t>
            </a:r>
          </a:p>
        </p:txBody>
      </p:sp>
    </p:spTree>
    <p:extLst>
      <p:ext uri="{BB962C8B-B14F-4D97-AF65-F5344CB8AC3E}">
        <p14:creationId xmlns:p14="http://schemas.microsoft.com/office/powerpoint/2010/main" val="3440789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B58FAB-B4AE-E742-A83A-9CA4200BCCBE}"/>
              </a:ext>
            </a:extLst>
          </p:cNvPr>
          <p:cNvSpPr/>
          <p:nvPr/>
        </p:nvSpPr>
        <p:spPr>
          <a:xfrm>
            <a:off x="905419" y="1175842"/>
            <a:ext cx="10279118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Helvetica Light" panose="020B0403020202020204" pitchFamily="34" charset="0"/>
              </a:rPr>
              <a:t>Early on August 24, the HRC suffered from an anomaly of unknown cause, leading to off-nominal voltages on its +/- 15 V bus. The HRC cannot be used for science in this state. </a:t>
            </a:r>
            <a:br>
              <a:rPr lang="en-US" sz="2300" dirty="0">
                <a:latin typeface="Helvetica Light" panose="020B0403020202020204" pitchFamily="34" charset="0"/>
              </a:rPr>
            </a:br>
            <a:endParaRPr lang="en-US" sz="2300" dirty="0">
              <a:latin typeface="Helvetica Light" panose="020B04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Helvetica Light" panose="020B0403020202020204" pitchFamily="34" charset="0"/>
              </a:rPr>
              <a:t>We first attempted a reset of the Side A electronics, which did initially return the voltages to nominal values. However, 11 hours later, the anomaly returned. </a:t>
            </a:r>
          </a:p>
          <a:p>
            <a:endParaRPr lang="en-US" sz="2300" dirty="0">
              <a:latin typeface="Helvetica Light" panose="020B04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Helvetica Light" panose="020B0403020202020204" pitchFamily="34" charset="0"/>
              </a:rPr>
              <a:t>Our next option was to swap the HRC’s power configuration to redundant (“Side B”) electronics. This was successfully completed on August 31.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>
              <a:latin typeface="Helvetica Light" panose="020B04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Helvetica Light" panose="020B0403020202020204" pitchFamily="34" charset="0"/>
              </a:rPr>
              <a:t>The HRC has now been nominal and stable for more than a month since the Side B Swap. We are enacting a multi-step plan for a staged, slow return to science.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B90A7C-214D-AE44-A57A-3EE04B70720B}"/>
              </a:ext>
            </a:extLst>
          </p:cNvPr>
          <p:cNvSpPr/>
          <p:nvPr/>
        </p:nvSpPr>
        <p:spPr>
          <a:xfrm>
            <a:off x="905419" y="529511"/>
            <a:ext cx="30659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rgbClr val="565252"/>
                </a:solidFill>
                <a:latin typeface="Helvetica" pitchFamily="2" charset="0"/>
              </a:rPr>
              <a:t>The Anomaly</a:t>
            </a:r>
          </a:p>
        </p:txBody>
      </p:sp>
    </p:spTree>
    <p:extLst>
      <p:ext uri="{BB962C8B-B14F-4D97-AF65-F5344CB8AC3E}">
        <p14:creationId xmlns:p14="http://schemas.microsoft.com/office/powerpoint/2010/main" val="1257372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606CF0-5875-7745-816F-96AFDD67CD9E}"/>
              </a:ext>
            </a:extLst>
          </p:cNvPr>
          <p:cNvGrpSpPr/>
          <p:nvPr/>
        </p:nvGrpSpPr>
        <p:grpSpPr>
          <a:xfrm>
            <a:off x="400467" y="0"/>
            <a:ext cx="11391066" cy="6858000"/>
            <a:chOff x="400467" y="0"/>
            <a:chExt cx="11391066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2370CCD-1182-6447-8D28-4AB750808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467" y="0"/>
              <a:ext cx="11391066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6F6982-EA9D-2A4A-A8E2-469717388F45}"/>
                </a:ext>
              </a:extLst>
            </p:cNvPr>
            <p:cNvSpPr/>
            <p:nvPr/>
          </p:nvSpPr>
          <p:spPr>
            <a:xfrm>
              <a:off x="10341327" y="3546958"/>
              <a:ext cx="654908" cy="790832"/>
            </a:xfrm>
            <a:prstGeom prst="rect">
              <a:avLst/>
            </a:prstGeom>
            <a:solidFill>
              <a:srgbClr val="E6E4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2155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, computer&#10;&#10;Description automatically generated">
            <a:extLst>
              <a:ext uri="{FF2B5EF4-FFF2-40B4-BE49-F238E27FC236}">
                <a16:creationId xmlns:a16="http://schemas.microsoft.com/office/drawing/2014/main" id="{B942FA41-BE1C-2F43-B80C-F9C989D00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067" y="628135"/>
            <a:ext cx="6229865" cy="62298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A97CFD-7E45-4841-8E7C-4B09D4181480}"/>
              </a:ext>
            </a:extLst>
          </p:cNvPr>
          <p:cNvSpPr/>
          <p:nvPr/>
        </p:nvSpPr>
        <p:spPr>
          <a:xfrm>
            <a:off x="866041" y="104915"/>
            <a:ext cx="10459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rgbClr val="565252"/>
                </a:solidFill>
                <a:latin typeface="Helvetica" pitchFamily="2" charset="0"/>
              </a:rPr>
              <a:t>“Second light” following a successful HRC-I Power-up on Sep 29</a:t>
            </a:r>
          </a:p>
        </p:txBody>
      </p:sp>
    </p:spTree>
    <p:extLst>
      <p:ext uri="{BB962C8B-B14F-4D97-AF65-F5344CB8AC3E}">
        <p14:creationId xmlns:p14="http://schemas.microsoft.com/office/powerpoint/2010/main" val="3235495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168</Words>
  <Application>Microsoft Macintosh PowerPoint</Application>
  <PresentationFormat>Widescreen</PresentationFormat>
  <Paragraphs>12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Helvetica Light</vt:lpstr>
      <vt:lpstr>Helvetica Light Oblique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Grant Tremblay</dc:creator>
  <cp:lastModifiedBy>Grant Tremblay</cp:lastModifiedBy>
  <cp:revision>3</cp:revision>
  <dcterms:created xsi:type="dcterms:W3CDTF">2020-10-08T01:19:49Z</dcterms:created>
  <dcterms:modified xsi:type="dcterms:W3CDTF">2020-10-08T01:40:59Z</dcterms:modified>
</cp:coreProperties>
</file>